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0440988" cy="14401800"/>
  <p:notesSz cx="6858000" cy="9144000"/>
  <p:defaultTextStyle>
    <a:defPPr>
      <a:defRPr lang="de-DE"/>
    </a:defPPr>
    <a:lvl1pPr marL="0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9757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9515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29272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39029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48786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58544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68301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78058" algn="l" defTabSz="141951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1589" y="-1032"/>
      </p:cViewPr>
      <p:guideLst>
        <p:guide orient="horz" pos="4536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3074" y="4473893"/>
            <a:ext cx="8874840" cy="30870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148" y="8161020"/>
            <a:ext cx="7308692" cy="3680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9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9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3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4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5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6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7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44631" y="1210153"/>
            <a:ext cx="2680941" cy="2580655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370" y="1210153"/>
            <a:ext cx="7874245" cy="2580655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4766" y="9254491"/>
            <a:ext cx="8874840" cy="2860358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4766" y="6104098"/>
            <a:ext cx="8874840" cy="3150393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975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95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292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3902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487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585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6830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780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6370" y="7057550"/>
            <a:ext cx="5276686" cy="1995916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47072" y="7057550"/>
            <a:ext cx="5278499" cy="1995916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50" y="576740"/>
            <a:ext cx="9396889" cy="24003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2049" y="3223737"/>
            <a:ext cx="4613250" cy="13435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9757" indent="0">
              <a:buNone/>
              <a:defRPr sz="3100" b="1"/>
            </a:lvl2pPr>
            <a:lvl3pPr marL="1419515" indent="0">
              <a:buNone/>
              <a:defRPr sz="2800" b="1"/>
            </a:lvl3pPr>
            <a:lvl4pPr marL="2129272" indent="0">
              <a:buNone/>
              <a:defRPr sz="2500" b="1"/>
            </a:lvl4pPr>
            <a:lvl5pPr marL="2839029" indent="0">
              <a:buNone/>
              <a:defRPr sz="2500" b="1"/>
            </a:lvl5pPr>
            <a:lvl6pPr marL="3548786" indent="0">
              <a:buNone/>
              <a:defRPr sz="2500" b="1"/>
            </a:lvl6pPr>
            <a:lvl7pPr marL="4258544" indent="0">
              <a:buNone/>
              <a:defRPr sz="2500" b="1"/>
            </a:lvl7pPr>
            <a:lvl8pPr marL="4968301" indent="0">
              <a:buNone/>
              <a:defRPr sz="2500" b="1"/>
            </a:lvl8pPr>
            <a:lvl9pPr marL="5678058" indent="0">
              <a:buNone/>
              <a:defRPr sz="25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049" y="4567237"/>
            <a:ext cx="4613250" cy="8297705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03877" y="3223737"/>
            <a:ext cx="4615062" cy="13435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9757" indent="0">
              <a:buNone/>
              <a:defRPr sz="3100" b="1"/>
            </a:lvl2pPr>
            <a:lvl3pPr marL="1419515" indent="0">
              <a:buNone/>
              <a:defRPr sz="2800" b="1"/>
            </a:lvl3pPr>
            <a:lvl4pPr marL="2129272" indent="0">
              <a:buNone/>
              <a:defRPr sz="2500" b="1"/>
            </a:lvl4pPr>
            <a:lvl5pPr marL="2839029" indent="0">
              <a:buNone/>
              <a:defRPr sz="2500" b="1"/>
            </a:lvl5pPr>
            <a:lvl6pPr marL="3548786" indent="0">
              <a:buNone/>
              <a:defRPr sz="2500" b="1"/>
            </a:lvl6pPr>
            <a:lvl7pPr marL="4258544" indent="0">
              <a:buNone/>
              <a:defRPr sz="2500" b="1"/>
            </a:lvl7pPr>
            <a:lvl8pPr marL="4968301" indent="0">
              <a:buNone/>
              <a:defRPr sz="2500" b="1"/>
            </a:lvl8pPr>
            <a:lvl9pPr marL="5678058" indent="0">
              <a:buNone/>
              <a:defRPr sz="25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03877" y="4567237"/>
            <a:ext cx="4615062" cy="8297705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50" y="573405"/>
            <a:ext cx="3435013" cy="2440305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2136" y="573406"/>
            <a:ext cx="5836802" cy="1229153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2050" y="3013711"/>
            <a:ext cx="3435013" cy="9851232"/>
          </a:xfrm>
        </p:spPr>
        <p:txBody>
          <a:bodyPr/>
          <a:lstStyle>
            <a:lvl1pPr marL="0" indent="0">
              <a:buNone/>
              <a:defRPr sz="2200"/>
            </a:lvl1pPr>
            <a:lvl2pPr marL="709757" indent="0">
              <a:buNone/>
              <a:defRPr sz="1900"/>
            </a:lvl2pPr>
            <a:lvl3pPr marL="1419515" indent="0">
              <a:buNone/>
              <a:defRPr sz="1600"/>
            </a:lvl3pPr>
            <a:lvl4pPr marL="2129272" indent="0">
              <a:buNone/>
              <a:defRPr sz="1400"/>
            </a:lvl4pPr>
            <a:lvl5pPr marL="2839029" indent="0">
              <a:buNone/>
              <a:defRPr sz="1400"/>
            </a:lvl5pPr>
            <a:lvl6pPr marL="3548786" indent="0">
              <a:buNone/>
              <a:defRPr sz="1400"/>
            </a:lvl6pPr>
            <a:lvl7pPr marL="4258544" indent="0">
              <a:buNone/>
              <a:defRPr sz="1400"/>
            </a:lvl7pPr>
            <a:lvl8pPr marL="4968301" indent="0">
              <a:buNone/>
              <a:defRPr sz="1400"/>
            </a:lvl8pPr>
            <a:lvl9pPr marL="5678058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6507" y="10081260"/>
            <a:ext cx="6264593" cy="119015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46507" y="1286828"/>
            <a:ext cx="6264593" cy="8641080"/>
          </a:xfrm>
        </p:spPr>
        <p:txBody>
          <a:bodyPr/>
          <a:lstStyle>
            <a:lvl1pPr marL="0" indent="0">
              <a:buNone/>
              <a:defRPr sz="5000"/>
            </a:lvl1pPr>
            <a:lvl2pPr marL="709757" indent="0">
              <a:buNone/>
              <a:defRPr sz="4300"/>
            </a:lvl2pPr>
            <a:lvl3pPr marL="1419515" indent="0">
              <a:buNone/>
              <a:defRPr sz="3700"/>
            </a:lvl3pPr>
            <a:lvl4pPr marL="2129272" indent="0">
              <a:buNone/>
              <a:defRPr sz="3100"/>
            </a:lvl4pPr>
            <a:lvl5pPr marL="2839029" indent="0">
              <a:buNone/>
              <a:defRPr sz="3100"/>
            </a:lvl5pPr>
            <a:lvl6pPr marL="3548786" indent="0">
              <a:buNone/>
              <a:defRPr sz="3100"/>
            </a:lvl6pPr>
            <a:lvl7pPr marL="4258544" indent="0">
              <a:buNone/>
              <a:defRPr sz="3100"/>
            </a:lvl7pPr>
            <a:lvl8pPr marL="4968301" indent="0">
              <a:buNone/>
              <a:defRPr sz="3100"/>
            </a:lvl8pPr>
            <a:lvl9pPr marL="5678058" indent="0">
              <a:buNone/>
              <a:defRPr sz="3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46507" y="11271410"/>
            <a:ext cx="6264593" cy="1690210"/>
          </a:xfrm>
        </p:spPr>
        <p:txBody>
          <a:bodyPr/>
          <a:lstStyle>
            <a:lvl1pPr marL="0" indent="0">
              <a:buNone/>
              <a:defRPr sz="2200"/>
            </a:lvl1pPr>
            <a:lvl2pPr marL="709757" indent="0">
              <a:buNone/>
              <a:defRPr sz="1900"/>
            </a:lvl2pPr>
            <a:lvl3pPr marL="1419515" indent="0">
              <a:buNone/>
              <a:defRPr sz="1600"/>
            </a:lvl3pPr>
            <a:lvl4pPr marL="2129272" indent="0">
              <a:buNone/>
              <a:defRPr sz="1400"/>
            </a:lvl4pPr>
            <a:lvl5pPr marL="2839029" indent="0">
              <a:buNone/>
              <a:defRPr sz="1400"/>
            </a:lvl5pPr>
            <a:lvl6pPr marL="3548786" indent="0">
              <a:buNone/>
              <a:defRPr sz="1400"/>
            </a:lvl6pPr>
            <a:lvl7pPr marL="4258544" indent="0">
              <a:buNone/>
              <a:defRPr sz="1400"/>
            </a:lvl7pPr>
            <a:lvl8pPr marL="4968301" indent="0">
              <a:buNone/>
              <a:defRPr sz="1400"/>
            </a:lvl8pPr>
            <a:lvl9pPr marL="5678058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2050" y="576740"/>
            <a:ext cx="9396889" cy="2400300"/>
          </a:xfrm>
          <a:prstGeom prst="rect">
            <a:avLst/>
          </a:prstGeom>
        </p:spPr>
        <p:txBody>
          <a:bodyPr vert="horz" lIns="141951" tIns="70976" rIns="141951" bIns="70976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2050" y="3360421"/>
            <a:ext cx="9396889" cy="9504522"/>
          </a:xfrm>
          <a:prstGeom prst="rect">
            <a:avLst/>
          </a:prstGeom>
        </p:spPr>
        <p:txBody>
          <a:bodyPr vert="horz" lIns="141951" tIns="70976" rIns="141951" bIns="7097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049" y="13348336"/>
            <a:ext cx="2436231" cy="766763"/>
          </a:xfrm>
          <a:prstGeom prst="rect">
            <a:avLst/>
          </a:prstGeom>
        </p:spPr>
        <p:txBody>
          <a:bodyPr vert="horz" lIns="141951" tIns="70976" rIns="141951" bIns="709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9152-9ACF-4FD4-9515-DC4A4B8D1C6E}" type="datetimeFigureOut">
              <a:rPr lang="de-DE" smtClean="0"/>
              <a:pPr/>
              <a:t>26.08.2018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67338" y="13348336"/>
            <a:ext cx="3306313" cy="766763"/>
          </a:xfrm>
          <a:prstGeom prst="rect">
            <a:avLst/>
          </a:prstGeom>
        </p:spPr>
        <p:txBody>
          <a:bodyPr vert="horz" lIns="141951" tIns="70976" rIns="141951" bIns="709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82708" y="13348336"/>
            <a:ext cx="2436231" cy="766763"/>
          </a:xfrm>
          <a:prstGeom prst="rect">
            <a:avLst/>
          </a:prstGeom>
        </p:spPr>
        <p:txBody>
          <a:bodyPr vert="horz" lIns="141951" tIns="70976" rIns="141951" bIns="709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1200-FED6-409D-852C-A704856FD1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51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2318" indent="-532318" algn="l" defTabSz="1419515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3356" indent="-443598" algn="l" defTabSz="1419515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74393" indent="-354879" algn="l" defTabSz="141951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84150" indent="-354879" algn="l" defTabSz="141951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93908" indent="-354879" algn="l" defTabSz="1419515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3665" indent="-354879" algn="l" defTabSz="141951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13422" indent="-354879" algn="l" defTabSz="141951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23180" indent="-354879" algn="l" defTabSz="141951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32937" indent="-354879" algn="l" defTabSz="141951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9757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515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272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39029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48786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58544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68301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78058" algn="l" defTabSz="141951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94792" y="1296244"/>
            <a:ext cx="10016408" cy="10593560"/>
          </a:xfrm>
          <a:prstGeom prst="rect">
            <a:avLst/>
          </a:prstGeom>
          <a:solidFill>
            <a:srgbClr val="FFF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^^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7563723" y="9807047"/>
            <a:ext cx="900000" cy="900000"/>
            <a:chOff x="2208312" y="10073208"/>
            <a:chExt cx="900000" cy="900000"/>
          </a:xfrm>
        </p:grpSpPr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2208312" y="1007320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2370312" y="10235208"/>
              <a:ext cx="576000" cy="57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3"/>
          <p:cNvGrpSpPr/>
          <p:nvPr/>
        </p:nvGrpSpPr>
        <p:grpSpPr>
          <a:xfrm>
            <a:off x="1982830" y="9807047"/>
            <a:ext cx="900000" cy="900000"/>
            <a:chOff x="2208312" y="10073208"/>
            <a:chExt cx="900000" cy="90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2208312" y="1007320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2370312" y="10235208"/>
              <a:ext cx="576000" cy="57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echteck 3"/>
          <p:cNvSpPr/>
          <p:nvPr/>
        </p:nvSpPr>
        <p:spPr>
          <a:xfrm>
            <a:off x="323950" y="1440260"/>
            <a:ext cx="9792000" cy="10297144"/>
          </a:xfrm>
          <a:prstGeom prst="rect">
            <a:avLst/>
          </a:prstGeom>
          <a:solidFill>
            <a:srgbClr val="FFF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^^</a:t>
            </a:r>
          </a:p>
        </p:txBody>
      </p:sp>
      <p:sp>
        <p:nvSpPr>
          <p:cNvPr id="5" name="Abgerundetes Rechteck 4"/>
          <p:cNvSpPr/>
          <p:nvPr/>
        </p:nvSpPr>
        <p:spPr>
          <a:xfrm rot="10800000">
            <a:off x="1786649" y="2884775"/>
            <a:ext cx="6866604" cy="6699337"/>
          </a:xfrm>
          <a:prstGeom prst="roundRect">
            <a:avLst>
              <a:gd name="adj" fmla="val 8530"/>
            </a:avLst>
          </a:prstGeom>
          <a:solidFill>
            <a:schemeClr val="tx1"/>
          </a:solidFill>
          <a:ln w="3175">
            <a:noFill/>
          </a:ln>
          <a:scene3d>
            <a:camera prst="perspectiveRelaxedModerately" fov="18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950" y="3888780"/>
            <a:ext cx="5904000" cy="446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259950" y="9212931"/>
            <a:ext cx="7920000" cy="2088232"/>
          </a:xfrm>
          <a:prstGeom prst="rect">
            <a:avLst/>
          </a:prstGeom>
          <a:blipFill>
            <a:blip r:embed="rId2" cstate="print">
              <a:lum bright="20000"/>
            </a:blip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Eurostile Extended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97088" y="9910198"/>
            <a:ext cx="2645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pc="40" dirty="0">
                <a:latin typeface="Eurostile" pitchFamily="34" charset="0"/>
              </a:rPr>
              <a:t>– </a:t>
            </a:r>
            <a:r>
              <a:rPr lang="de-DE" sz="1000" spc="40" dirty="0">
                <a:solidFill>
                  <a:schemeClr val="tx1"/>
                </a:solidFill>
                <a:latin typeface="Eurostile" pitchFamily="34" charset="0"/>
              </a:rPr>
              <a:t>DEPOSIT QUARTER</a:t>
            </a:r>
          </a:p>
          <a:p>
            <a:r>
              <a:rPr lang="de-DE" sz="1000" spc="40" dirty="0">
                <a:latin typeface="Eurostile" pitchFamily="34" charset="0"/>
              </a:rPr>
              <a:t>– BALL WILL SERVE AUTOMATICALLY</a:t>
            </a:r>
          </a:p>
          <a:p>
            <a:r>
              <a:rPr lang="de-DE" sz="1000" spc="40" dirty="0">
                <a:latin typeface="Eurostile" pitchFamily="34" charset="0"/>
              </a:rPr>
              <a:t>– AVOID MISSING BALL FOR HIGH SCORE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86109" y="1104385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pc="40" noProof="1">
                <a:solidFill>
                  <a:schemeClr val="tx1"/>
                </a:solidFill>
                <a:latin typeface="Eurostile" pitchFamily="34" charset="0"/>
              </a:rPr>
              <a:t>syzygy engineered</a:t>
            </a:r>
            <a:endParaRPr lang="de-DE" sz="1000" spc="40" noProof="1">
              <a:latin typeface="Eurostile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46015" y="11043854"/>
            <a:ext cx="1135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spc="40" dirty="0">
                <a:solidFill>
                  <a:schemeClr val="tx1"/>
                </a:solidFill>
                <a:latin typeface="Eurostile" pitchFamily="34" charset="0"/>
              </a:rPr>
              <a:t>Santa Clara, Ca.</a:t>
            </a:r>
            <a:endParaRPr lang="de-DE" sz="1000" spc="40" dirty="0">
              <a:latin typeface="Eurostile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88899" y="9340168"/>
            <a:ext cx="108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Tw Cen MT Condensed" pitchFamily="34" charset="0"/>
              </a:rPr>
              <a:t>PLAYER</a:t>
            </a:r>
            <a:r>
              <a:rPr lang="de-DE" sz="2400" dirty="0">
                <a:latin typeface="Tw Cen MT" pitchFamily="34" charset="0"/>
              </a:rPr>
              <a:t> 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469792" y="9340168"/>
            <a:ext cx="108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Tw Cen MT Condensed" pitchFamily="34" charset="0"/>
              </a:rPr>
              <a:t>PLAYER</a:t>
            </a:r>
            <a:r>
              <a:rPr lang="de-DE" sz="2400" dirty="0">
                <a:latin typeface="Tw Cen MT" pitchFamily="34" charset="0"/>
              </a:rPr>
              <a:t> 2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2321994" y="10151406"/>
            <a:ext cx="221673" cy="211282"/>
            <a:chOff x="8804564" y="8312727"/>
            <a:chExt cx="443345" cy="422564"/>
          </a:xfrm>
        </p:grpSpPr>
        <p:cxnSp>
          <p:nvCxnSpPr>
            <p:cNvPr id="20" name="Gerade Verbindung 19"/>
            <p:cNvCxnSpPr/>
            <p:nvPr/>
          </p:nvCxnSpPr>
          <p:spPr>
            <a:xfrm>
              <a:off x="9026236" y="8312727"/>
              <a:ext cx="0" cy="422564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H="1">
              <a:off x="8804564" y="8524009"/>
              <a:ext cx="44334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7896234" y="10151406"/>
            <a:ext cx="221673" cy="211282"/>
            <a:chOff x="8804564" y="8312727"/>
            <a:chExt cx="443345" cy="422564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9026236" y="8312727"/>
              <a:ext cx="0" cy="422564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>
              <a:off x="8804564" y="8524009"/>
              <a:ext cx="44334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/>
          <p:cNvSpPr txBox="1"/>
          <p:nvPr/>
        </p:nvSpPr>
        <p:spPr>
          <a:xfrm>
            <a:off x="7488791" y="10803263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pc="60" dirty="0">
                <a:latin typeface="Busorama" pitchFamily="34" charset="0"/>
              </a:rPr>
              <a:t>Atari</a:t>
            </a:r>
            <a:r>
              <a:rPr lang="de-DE" sz="1400" spc="60" dirty="0">
                <a:latin typeface="Busorama" pitchFamily="34" charset="0"/>
              </a:rPr>
              <a:t> </a:t>
            </a:r>
            <a:r>
              <a:rPr lang="de-DE" sz="900" spc="60" dirty="0">
                <a:latin typeface="Eurostile" pitchFamily="34" charset="0"/>
              </a:rPr>
              <a:t>INC.</a:t>
            </a:r>
            <a:endParaRPr lang="de-DE" sz="1050" spc="60" dirty="0">
              <a:latin typeface="Eurostile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85947" y="1745022"/>
            <a:ext cx="3668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Brandish" pitchFamily="2" charset="0"/>
              </a:rPr>
              <a:t>PONG</a:t>
            </a:r>
          </a:p>
        </p:txBody>
      </p:sp>
      <p:sp>
        <p:nvSpPr>
          <p:cNvPr id="50" name="TextBox 26"/>
          <p:cNvSpPr txBox="1"/>
          <p:nvPr/>
        </p:nvSpPr>
        <p:spPr>
          <a:xfrm>
            <a:off x="395958" y="12006852"/>
            <a:ext cx="64601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„</a:t>
            </a:r>
            <a:r>
              <a:rPr lang="de-DE" sz="1400" dirty="0" err="1"/>
              <a:t>Production</a:t>
            </a:r>
            <a:r>
              <a:rPr lang="de-DE" sz="1400" dirty="0"/>
              <a:t>“ </a:t>
            </a:r>
            <a:r>
              <a:rPr lang="de-DE" sz="1400" dirty="0" err="1"/>
              <a:t>version</a:t>
            </a:r>
            <a:r>
              <a:rPr lang="de-DE" sz="1400" dirty="0"/>
              <a:t>.</a:t>
            </a:r>
          </a:p>
          <a:p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print</a:t>
            </a:r>
            <a:r>
              <a:rPr lang="de-DE" sz="1400" dirty="0"/>
              <a:t>, </a:t>
            </a:r>
            <a:r>
              <a:rPr lang="de-DE" sz="1400" dirty="0" err="1"/>
              <a:t>disable</a:t>
            </a:r>
            <a:r>
              <a:rPr lang="de-DE" sz="1400" dirty="0"/>
              <a:t> "scale to fit paper" in </a:t>
            </a:r>
            <a:r>
              <a:rPr lang="de-DE" sz="1400" dirty="0" err="1"/>
              <a:t>Powerpoint</a:t>
            </a:r>
            <a:r>
              <a:rPr lang="de-DE" sz="1400" dirty="0"/>
              <a:t>!  (Print </a:t>
            </a:r>
            <a:r>
              <a:rPr lang="de-DE" sz="1400" dirty="0" err="1"/>
              <a:t>options</a:t>
            </a:r>
            <a:r>
              <a:rPr lang="de-DE" sz="1400" dirty="0"/>
              <a:t>, "full page slide"... ).</a:t>
            </a:r>
          </a:p>
          <a:p>
            <a:r>
              <a:rPr lang="de-DE" sz="1400" dirty="0"/>
              <a:t>Yellow = R255 G240 B0, </a:t>
            </a:r>
            <a:r>
              <a:rPr lang="de-DE" sz="1400" dirty="0" err="1"/>
              <a:t>Aluminum</a:t>
            </a:r>
            <a:r>
              <a:rPr lang="de-DE" sz="1400" dirty="0"/>
              <a:t> </a:t>
            </a:r>
            <a:r>
              <a:rPr lang="de-DE" sz="1400" dirty="0" err="1"/>
              <a:t>Texture</a:t>
            </a:r>
            <a:r>
              <a:rPr lang="de-DE" sz="1400" dirty="0"/>
              <a:t> </a:t>
            </a:r>
            <a:r>
              <a:rPr lang="de-DE" sz="1400" dirty="0" err="1"/>
              <a:t>Brightness</a:t>
            </a:r>
            <a:r>
              <a:rPr lang="de-DE" sz="1400" dirty="0"/>
              <a:t> +20%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950" y="1440260"/>
            <a:ext cx="9792000" cy="10297144"/>
          </a:xfrm>
          <a:prstGeom prst="rect">
            <a:avLst/>
          </a:prstGeom>
          <a:solidFill>
            <a:srgbClr val="FFFF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^^</a:t>
            </a:r>
          </a:p>
        </p:txBody>
      </p:sp>
      <p:sp>
        <p:nvSpPr>
          <p:cNvPr id="5" name="Abgerundetes Rechteck 4"/>
          <p:cNvSpPr/>
          <p:nvPr/>
        </p:nvSpPr>
        <p:spPr>
          <a:xfrm rot="10800000">
            <a:off x="1786649" y="2884775"/>
            <a:ext cx="6866604" cy="6699337"/>
          </a:xfrm>
          <a:prstGeom prst="roundRect">
            <a:avLst>
              <a:gd name="adj" fmla="val 8530"/>
            </a:avLst>
          </a:prstGeom>
          <a:solidFill>
            <a:schemeClr val="tx1"/>
          </a:solidFill>
          <a:ln w="3175">
            <a:noFill/>
          </a:ln>
          <a:scene3d>
            <a:camera prst="perspectiveRelaxedModerately" fov="18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950" y="3888780"/>
            <a:ext cx="5904000" cy="446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259950" y="9212931"/>
            <a:ext cx="7920000" cy="2088232"/>
          </a:xfrm>
          <a:prstGeom prst="rect">
            <a:avLst/>
          </a:prstGeom>
          <a:blipFill>
            <a:blip r:embed="rId2" cstate="print">
              <a:lum bright="20000"/>
            </a:blip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Eurostile Extended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97088" y="9910198"/>
            <a:ext cx="2645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pc="40" dirty="0">
                <a:latin typeface="Eurostile" pitchFamily="34" charset="0"/>
              </a:rPr>
              <a:t>– </a:t>
            </a:r>
            <a:r>
              <a:rPr lang="de-DE" sz="1000" spc="40" dirty="0">
                <a:solidFill>
                  <a:schemeClr val="tx1"/>
                </a:solidFill>
                <a:latin typeface="Eurostile" pitchFamily="34" charset="0"/>
              </a:rPr>
              <a:t>DEPOSIT QUARTER</a:t>
            </a:r>
          </a:p>
          <a:p>
            <a:r>
              <a:rPr lang="de-DE" sz="1000" spc="40" dirty="0">
                <a:latin typeface="Eurostile" pitchFamily="34" charset="0"/>
              </a:rPr>
              <a:t>– BALL WILL SERVE AUTOMATICALLY</a:t>
            </a:r>
          </a:p>
          <a:p>
            <a:r>
              <a:rPr lang="de-DE" sz="1000" spc="40" dirty="0">
                <a:latin typeface="Eurostile" pitchFamily="34" charset="0"/>
              </a:rPr>
              <a:t>– AVOID MISSING BALL FOR HIGH SCORE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86109" y="1104385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pc="40" noProof="1">
                <a:solidFill>
                  <a:schemeClr val="tx1"/>
                </a:solidFill>
                <a:latin typeface="Eurostile" pitchFamily="34" charset="0"/>
              </a:rPr>
              <a:t>syzygy engineered</a:t>
            </a:r>
            <a:endParaRPr lang="de-DE" sz="1000" spc="40" noProof="1">
              <a:latin typeface="Eurostile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46015" y="11043854"/>
            <a:ext cx="1135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spc="40" dirty="0">
                <a:solidFill>
                  <a:schemeClr val="tx1"/>
                </a:solidFill>
                <a:latin typeface="Eurostile" pitchFamily="34" charset="0"/>
              </a:rPr>
              <a:t>Santa Clara, Ca.</a:t>
            </a:r>
            <a:endParaRPr lang="de-DE" sz="1000" spc="40" dirty="0">
              <a:latin typeface="Eurostile" pitchFamily="34" charset="0"/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1982830" y="9807047"/>
            <a:ext cx="900000" cy="900000"/>
            <a:chOff x="2208312" y="10073208"/>
            <a:chExt cx="900000" cy="90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2208312" y="1007320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2370312" y="10235208"/>
              <a:ext cx="576000" cy="57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888899" y="9340168"/>
            <a:ext cx="108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Tw Cen MT Condensed" pitchFamily="34" charset="0"/>
              </a:rPr>
              <a:t>PLAYER</a:t>
            </a:r>
            <a:r>
              <a:rPr lang="de-DE" sz="2400" dirty="0">
                <a:latin typeface="Tw Cen MT" pitchFamily="34" charset="0"/>
              </a:rPr>
              <a:t> 1</a:t>
            </a:r>
          </a:p>
        </p:txBody>
      </p:sp>
      <p:grpSp>
        <p:nvGrpSpPr>
          <p:cNvPr id="3" name="Gruppieren 14"/>
          <p:cNvGrpSpPr/>
          <p:nvPr/>
        </p:nvGrpSpPr>
        <p:grpSpPr>
          <a:xfrm>
            <a:off x="7563723" y="9807047"/>
            <a:ext cx="900000" cy="900000"/>
            <a:chOff x="2208312" y="10073208"/>
            <a:chExt cx="900000" cy="900000"/>
          </a:xfrm>
        </p:grpSpPr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2208312" y="1007320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2370312" y="10235208"/>
              <a:ext cx="576000" cy="57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7469792" y="9340168"/>
            <a:ext cx="108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Tw Cen MT Condensed" pitchFamily="34" charset="0"/>
              </a:rPr>
              <a:t>PLAYER</a:t>
            </a:r>
            <a:r>
              <a:rPr lang="de-DE" sz="2400" dirty="0">
                <a:latin typeface="Tw Cen MT" pitchFamily="34" charset="0"/>
              </a:rPr>
              <a:t> 2</a:t>
            </a:r>
          </a:p>
        </p:txBody>
      </p:sp>
      <p:grpSp>
        <p:nvGrpSpPr>
          <p:cNvPr id="11" name="Gruppieren 18"/>
          <p:cNvGrpSpPr/>
          <p:nvPr/>
        </p:nvGrpSpPr>
        <p:grpSpPr>
          <a:xfrm>
            <a:off x="2321994" y="10151406"/>
            <a:ext cx="221673" cy="211282"/>
            <a:chOff x="8804564" y="8312727"/>
            <a:chExt cx="443345" cy="422564"/>
          </a:xfrm>
        </p:grpSpPr>
        <p:cxnSp>
          <p:nvCxnSpPr>
            <p:cNvPr id="20" name="Gerade Verbindung 19"/>
            <p:cNvCxnSpPr/>
            <p:nvPr/>
          </p:nvCxnSpPr>
          <p:spPr>
            <a:xfrm>
              <a:off x="9026236" y="8312727"/>
              <a:ext cx="0" cy="422564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H="1">
              <a:off x="8804564" y="8524009"/>
              <a:ext cx="44334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21"/>
          <p:cNvGrpSpPr/>
          <p:nvPr/>
        </p:nvGrpSpPr>
        <p:grpSpPr>
          <a:xfrm>
            <a:off x="7896234" y="10151406"/>
            <a:ext cx="221673" cy="211282"/>
            <a:chOff x="8804564" y="8312727"/>
            <a:chExt cx="443345" cy="422564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9026236" y="8312727"/>
              <a:ext cx="0" cy="422564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>
              <a:off x="8804564" y="8524009"/>
              <a:ext cx="44334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/>
          <p:cNvSpPr txBox="1"/>
          <p:nvPr/>
        </p:nvSpPr>
        <p:spPr>
          <a:xfrm>
            <a:off x="7488791" y="10803263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pc="60" dirty="0">
                <a:latin typeface="Busorama" pitchFamily="34" charset="0"/>
              </a:rPr>
              <a:t>Atari</a:t>
            </a:r>
            <a:r>
              <a:rPr lang="de-DE" sz="1400" spc="60" dirty="0">
                <a:latin typeface="Busorama" pitchFamily="34" charset="0"/>
              </a:rPr>
              <a:t> </a:t>
            </a:r>
            <a:r>
              <a:rPr lang="de-DE" sz="900" spc="60" dirty="0">
                <a:latin typeface="Eurostile" pitchFamily="34" charset="0"/>
              </a:rPr>
              <a:t>INC.</a:t>
            </a:r>
            <a:endParaRPr lang="de-DE" sz="1050" spc="60" dirty="0">
              <a:latin typeface="Eurostile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85947" y="1745022"/>
            <a:ext cx="3668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dirty="0">
                <a:latin typeface="Brandish" pitchFamily="2" charset="0"/>
              </a:rPr>
              <a:t>PONG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958" y="12006852"/>
            <a:ext cx="64601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Mockup incl. </a:t>
            </a:r>
            <a:r>
              <a:rPr lang="de-DE" sz="1400" dirty="0" err="1"/>
              <a:t>knobs</a:t>
            </a:r>
            <a:r>
              <a:rPr lang="de-DE" sz="1400" dirty="0"/>
              <a:t>.</a:t>
            </a:r>
          </a:p>
          <a:p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print</a:t>
            </a:r>
            <a:r>
              <a:rPr lang="de-DE" sz="1400" dirty="0"/>
              <a:t>, </a:t>
            </a:r>
            <a:r>
              <a:rPr lang="de-DE" sz="1400" dirty="0" err="1"/>
              <a:t>disable</a:t>
            </a:r>
            <a:r>
              <a:rPr lang="de-DE" sz="1400" dirty="0"/>
              <a:t> "</a:t>
            </a:r>
            <a:r>
              <a:rPr lang="de-DE" sz="1400" dirty="0" err="1"/>
              <a:t>scale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fit </a:t>
            </a:r>
            <a:r>
              <a:rPr lang="de-DE" sz="1400" dirty="0" err="1"/>
              <a:t>paper</a:t>
            </a:r>
            <a:r>
              <a:rPr lang="de-DE" sz="1400" dirty="0"/>
              <a:t>" in </a:t>
            </a:r>
            <a:r>
              <a:rPr lang="de-DE" sz="1400" dirty="0" err="1"/>
              <a:t>Powerpoint</a:t>
            </a:r>
            <a:r>
              <a:rPr lang="de-DE" sz="1400" dirty="0"/>
              <a:t>!  (Print </a:t>
            </a:r>
            <a:r>
              <a:rPr lang="de-DE" sz="1400" dirty="0" err="1"/>
              <a:t>options</a:t>
            </a:r>
            <a:r>
              <a:rPr lang="de-DE" sz="1400" dirty="0"/>
              <a:t>, "</a:t>
            </a:r>
            <a:r>
              <a:rPr lang="de-DE" sz="1400" dirty="0" err="1"/>
              <a:t>full</a:t>
            </a:r>
            <a:r>
              <a:rPr lang="de-DE" sz="1400" dirty="0"/>
              <a:t> </a:t>
            </a:r>
            <a:r>
              <a:rPr lang="de-DE" sz="1400" dirty="0" err="1"/>
              <a:t>page</a:t>
            </a:r>
            <a:r>
              <a:rPr lang="de-DE" sz="1400" dirty="0"/>
              <a:t> </a:t>
            </a:r>
            <a:r>
              <a:rPr lang="de-DE" sz="1400" dirty="0" err="1"/>
              <a:t>slide</a:t>
            </a:r>
            <a:r>
              <a:rPr lang="de-DE" sz="1400" dirty="0"/>
              <a:t>"... ).</a:t>
            </a:r>
          </a:p>
          <a:p>
            <a:r>
              <a:rPr lang="de-DE" sz="1400" dirty="0"/>
              <a:t>Yellow = R255 G240 B0, </a:t>
            </a:r>
            <a:r>
              <a:rPr lang="de-DE" sz="1400" dirty="0" err="1"/>
              <a:t>Aluminum</a:t>
            </a:r>
            <a:r>
              <a:rPr lang="de-DE" sz="1400" dirty="0"/>
              <a:t> </a:t>
            </a:r>
            <a:r>
              <a:rPr lang="de-DE" sz="1400" dirty="0" err="1"/>
              <a:t>Texture</a:t>
            </a:r>
            <a:r>
              <a:rPr lang="de-DE" sz="1400" dirty="0"/>
              <a:t> </a:t>
            </a:r>
            <a:r>
              <a:rPr lang="de-DE" sz="1400" dirty="0" err="1"/>
              <a:t>Brightness</a:t>
            </a:r>
            <a:r>
              <a:rPr lang="de-DE" sz="1400" dirty="0"/>
              <a:t> +20%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16200000">
            <a:off x="-1526369" y="4298933"/>
            <a:ext cx="13320000" cy="5256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683801" y="5622140"/>
            <a:ext cx="4899660" cy="7812000"/>
          </a:xfrm>
          <a:prstGeom prst="rect">
            <a:avLst/>
          </a:prstGeom>
          <a:solidFill>
            <a:schemeClr val="tx1">
              <a:lumMod val="65000"/>
              <a:lumOff val="35000"/>
              <a:alpha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685631" y="474140"/>
            <a:ext cx="4896000" cy="5148000"/>
            <a:chOff x="2564984" y="-45428"/>
            <a:chExt cx="4896000" cy="5148000"/>
          </a:xfrm>
        </p:grpSpPr>
        <p:sp>
          <p:nvSpPr>
            <p:cNvPr id="7" name="Rechteck 6"/>
            <p:cNvSpPr/>
            <p:nvPr/>
          </p:nvSpPr>
          <p:spPr>
            <a:xfrm>
              <a:off x="2564984" y="-45428"/>
              <a:ext cx="4896000" cy="5148000"/>
            </a:xfrm>
            <a:prstGeom prst="rect">
              <a:avLst/>
            </a:prstGeom>
            <a:solidFill>
              <a:srgbClr val="FFF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^^</a:t>
              </a:r>
            </a:p>
          </p:txBody>
        </p:sp>
        <p:sp>
          <p:nvSpPr>
            <p:cNvPr id="8" name="Trapezoid 7"/>
            <p:cNvSpPr/>
            <p:nvPr/>
          </p:nvSpPr>
          <p:spPr>
            <a:xfrm rot="10800000">
              <a:off x="3230786" y="854672"/>
              <a:ext cx="3564396" cy="2664296"/>
            </a:xfrm>
            <a:prstGeom prst="trapezoid">
              <a:avLst>
                <a:gd name="adj" fmla="val 7193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36984" y="1178832"/>
              <a:ext cx="2952000" cy="223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 descr="Boucle-Font large  PONG - G schmaler - freigestell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895" y="277104"/>
              <a:ext cx="1602178" cy="438637"/>
            </a:xfrm>
            <a:prstGeom prst="rect">
              <a:avLst/>
            </a:prstGeom>
          </p:spPr>
        </p:pic>
        <p:grpSp>
          <p:nvGrpSpPr>
            <p:cNvPr id="11" name="Gruppieren 34"/>
            <p:cNvGrpSpPr/>
            <p:nvPr/>
          </p:nvGrpSpPr>
          <p:grpSpPr>
            <a:xfrm>
              <a:off x="3032984" y="3863768"/>
              <a:ext cx="3960000" cy="1059307"/>
              <a:chOff x="2978758" y="3863768"/>
              <a:chExt cx="3960000" cy="1059307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2978758" y="3863768"/>
                <a:ext cx="3960000" cy="10441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  <a:latin typeface="Eurostile Extended" pitchFamily="2" charset="0"/>
                </a:endParaRPr>
              </a:p>
            </p:txBody>
          </p:sp>
          <p:pic>
            <p:nvPicPr>
              <p:cNvPr id="13" name="Grafik 12" descr="Atari syzygy logo invers.png"/>
              <p:cNvPicPr>
                <a:picLocks noChangeAspect="1"/>
              </p:cNvPicPr>
              <p:nvPr/>
            </p:nvPicPr>
            <p:blipFill>
              <a:blip r:embed="rId4" cstate="print"/>
              <a:srcRect b="46709"/>
              <a:stretch>
                <a:fillRect/>
              </a:stretch>
            </p:blipFill>
            <p:spPr>
              <a:xfrm>
                <a:off x="6034700" y="4657953"/>
                <a:ext cx="647644" cy="117080"/>
              </a:xfrm>
              <a:prstGeom prst="rect">
                <a:avLst/>
              </a:prstGeom>
            </p:spPr>
          </p:pic>
          <p:grpSp>
            <p:nvGrpSpPr>
              <p:cNvPr id="14" name="Gruppieren 32"/>
              <p:cNvGrpSpPr/>
              <p:nvPr/>
            </p:nvGrpSpPr>
            <p:grpSpPr>
              <a:xfrm>
                <a:off x="3416812" y="3983315"/>
                <a:ext cx="3083893" cy="620216"/>
                <a:chOff x="3399289" y="3983315"/>
                <a:chExt cx="3083893" cy="620216"/>
              </a:xfrm>
            </p:grpSpPr>
            <p:grpSp>
              <p:nvGrpSpPr>
                <p:cNvPr id="18" name="Gruppieren 25"/>
                <p:cNvGrpSpPr/>
                <p:nvPr/>
              </p:nvGrpSpPr>
              <p:grpSpPr>
                <a:xfrm>
                  <a:off x="3399289" y="3983315"/>
                  <a:ext cx="490619" cy="620216"/>
                  <a:chOff x="3399289" y="3983315"/>
                  <a:chExt cx="490619" cy="620216"/>
                </a:xfrm>
              </p:grpSpPr>
              <p:grpSp>
                <p:nvGrpSpPr>
                  <p:cNvPr id="24" name="Gruppieren 13"/>
                  <p:cNvGrpSpPr/>
                  <p:nvPr/>
                </p:nvGrpSpPr>
                <p:grpSpPr>
                  <a:xfrm>
                    <a:off x="3425596" y="4153531"/>
                    <a:ext cx="438004" cy="450000"/>
                    <a:chOff x="2208312" y="10073208"/>
                    <a:chExt cx="900000" cy="900000"/>
                  </a:xfrm>
                </p:grpSpPr>
                <p:sp>
                  <p:nvSpPr>
                    <p:cNvPr id="26" name="Ellipse 11"/>
                    <p:cNvSpPr>
                      <a:spLocks noChangeAspect="1"/>
                    </p:cNvSpPr>
                    <p:nvPr/>
                  </p:nvSpPr>
                  <p:spPr>
                    <a:xfrm>
                      <a:off x="2208312" y="10073208"/>
                      <a:ext cx="900000" cy="90000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7" name="Ellipse 26"/>
                    <p:cNvSpPr>
                      <a:spLocks noChangeAspect="1"/>
                    </p:cNvSpPr>
                    <p:nvPr/>
                  </p:nvSpPr>
                  <p:spPr>
                    <a:xfrm>
                      <a:off x="2370312" y="10235208"/>
                      <a:ext cx="576000" cy="57600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pic>
                <p:nvPicPr>
                  <p:cNvPr id="25" name="Grafik 12" descr="Player 12 freigestellt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3399289" y="3983315"/>
                    <a:ext cx="490619" cy="11442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Gruppieren 28"/>
                <p:cNvGrpSpPr/>
                <p:nvPr/>
              </p:nvGrpSpPr>
              <p:grpSpPr>
                <a:xfrm>
                  <a:off x="5992563" y="3983315"/>
                  <a:ext cx="490619" cy="620216"/>
                  <a:chOff x="5992563" y="3983315"/>
                  <a:chExt cx="490619" cy="620216"/>
                </a:xfrm>
              </p:grpSpPr>
              <p:grpSp>
                <p:nvGrpSpPr>
                  <p:cNvPr id="20" name="Gruppieren 14"/>
                  <p:cNvGrpSpPr/>
                  <p:nvPr/>
                </p:nvGrpSpPr>
                <p:grpSpPr>
                  <a:xfrm>
                    <a:off x="6018871" y="4153531"/>
                    <a:ext cx="438004" cy="450000"/>
                    <a:chOff x="2208312" y="10073208"/>
                    <a:chExt cx="900000" cy="900000"/>
                  </a:xfrm>
                </p:grpSpPr>
                <p:sp>
                  <p:nvSpPr>
                    <p:cNvPr id="22" name="Ellipse 17"/>
                    <p:cNvSpPr>
                      <a:spLocks noChangeAspect="1"/>
                    </p:cNvSpPr>
                    <p:nvPr/>
                  </p:nvSpPr>
                  <p:spPr>
                    <a:xfrm>
                      <a:off x="2208312" y="10073208"/>
                      <a:ext cx="900000" cy="90000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Ellipse 18"/>
                    <p:cNvSpPr>
                      <a:spLocks noChangeAspect="1"/>
                    </p:cNvSpPr>
                    <p:nvPr/>
                  </p:nvSpPr>
                  <p:spPr>
                    <a:xfrm>
                      <a:off x="2370312" y="10235208"/>
                      <a:ext cx="576000" cy="57600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pic>
                <p:nvPicPr>
                  <p:cNvPr id="21" name="Grafik 20" descr="Player 12 freigestellt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5992563" y="3983315"/>
                    <a:ext cx="490619" cy="11442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5" name="Textfeld 14"/>
              <p:cNvSpPr txBox="1"/>
              <p:nvPr/>
            </p:nvSpPr>
            <p:spPr>
              <a:xfrm>
                <a:off x="4262038" y="4261543"/>
                <a:ext cx="152601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spc="40" dirty="0">
                    <a:latin typeface="Eurostile" pitchFamily="34" charset="0"/>
                  </a:rPr>
                  <a:t>– </a:t>
                </a:r>
                <a:r>
                  <a:rPr lang="de-DE" sz="500" spc="40" dirty="0">
                    <a:solidFill>
                      <a:schemeClr val="tx1"/>
                    </a:solidFill>
                    <a:latin typeface="Eurostile" pitchFamily="34" charset="0"/>
                  </a:rPr>
                  <a:t>DEPOSIT QUARTER</a:t>
                </a:r>
              </a:p>
              <a:p>
                <a:r>
                  <a:rPr lang="de-DE" sz="500" spc="40" dirty="0">
                    <a:latin typeface="Eurostile" pitchFamily="34" charset="0"/>
                  </a:rPr>
                  <a:t>– BALL WILL SERVE AUTOMATICALLY</a:t>
                </a:r>
              </a:p>
              <a:p>
                <a:r>
                  <a:rPr lang="de-DE" sz="500" spc="40" dirty="0">
                    <a:latin typeface="Eurostile" pitchFamily="34" charset="0"/>
                  </a:rPr>
                  <a:t>– AVOID MISSING BALL FOR HIGH SCORE</a:t>
                </a: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3018060" y="4740520"/>
                <a:ext cx="94619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spc="40" noProof="1">
                    <a:solidFill>
                      <a:schemeClr val="tx1"/>
                    </a:solidFill>
                    <a:latin typeface="Eurostile" pitchFamily="34" charset="0"/>
                  </a:rPr>
                  <a:t>syzygy engineered</a:t>
                </a:r>
                <a:endParaRPr lang="de-DE" sz="500" spc="40" noProof="1">
                  <a:latin typeface="Eurostile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5951362" y="4753798"/>
                <a:ext cx="94619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spc="40" dirty="0">
                    <a:solidFill>
                      <a:schemeClr val="tx1"/>
                    </a:solidFill>
                    <a:latin typeface="Eurostile" pitchFamily="34" charset="0"/>
                  </a:rPr>
                  <a:t>Santa Clara, Ca.</a:t>
                </a:r>
                <a:endParaRPr lang="de-DE" sz="500" spc="40" dirty="0">
                  <a:latin typeface="Eurostile" pitchFamily="34" charset="0"/>
                </a:endParaRPr>
              </a:p>
            </p:txBody>
          </p:sp>
        </p:grpSp>
      </p:grpSp>
      <p:pic>
        <p:nvPicPr>
          <p:cNvPr id="28" name="Grafik 27" descr="pong_201_top.JPG"/>
          <p:cNvPicPr>
            <a:picLocks/>
          </p:cNvPicPr>
          <p:nvPr/>
        </p:nvPicPr>
        <p:blipFill>
          <a:blip r:embed="rId6" cstate="print">
            <a:lum bright="-10000" contrast="-30000"/>
          </a:blip>
          <a:srcRect l="2268" t="17892" r="11111" b="20609"/>
          <a:stretch>
            <a:fillRect/>
          </a:stretch>
        </p:blipFill>
        <p:spPr>
          <a:xfrm rot="16200000">
            <a:off x="1587632" y="7527576"/>
            <a:ext cx="7092000" cy="3960000"/>
          </a:xfrm>
          <a:prstGeom prst="rect">
            <a:avLst/>
          </a:prstGeom>
        </p:spPr>
      </p:pic>
      <p:sp>
        <p:nvSpPr>
          <p:cNvPr id="29" name="Ellipse 28"/>
          <p:cNvSpPr>
            <a:spLocks noChangeAspect="1"/>
          </p:cNvSpPr>
          <p:nvPr/>
        </p:nvSpPr>
        <p:spPr>
          <a:xfrm>
            <a:off x="7164710" y="6337714"/>
            <a:ext cx="215430" cy="215430"/>
          </a:xfrm>
          <a:prstGeom prst="ellipse">
            <a:avLst/>
          </a:prstGeom>
          <a:solidFill>
            <a:srgbClr val="FFF5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 rot="16200000">
            <a:off x="7405690" y="6567504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74.0 cm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25933" y="13714824"/>
            <a:ext cx="12153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29. 2cm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Benutzerdefiniert</PresentationFormat>
  <Paragraphs>35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Arial</vt:lpstr>
      <vt:lpstr>Brandish</vt:lpstr>
      <vt:lpstr>Busorama</vt:lpstr>
      <vt:lpstr>Calibri</vt:lpstr>
      <vt:lpstr>Eurostile</vt:lpstr>
      <vt:lpstr>Eurostile Extended</vt:lpstr>
      <vt:lpstr>Tw Cen MT</vt:lpstr>
      <vt:lpstr>Tw Cen MT Condensed</vt:lpstr>
      <vt:lpstr>Larissa-Design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Jürgen Müller</cp:lastModifiedBy>
  <cp:revision>48</cp:revision>
  <dcterms:created xsi:type="dcterms:W3CDTF">2017-05-25T21:18:14Z</dcterms:created>
  <dcterms:modified xsi:type="dcterms:W3CDTF">2018-08-26T10:26:18Z</dcterms:modified>
</cp:coreProperties>
</file>